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3" r:id="rId3"/>
    <p:sldId id="258" r:id="rId4"/>
    <p:sldId id="269" r:id="rId5"/>
    <p:sldId id="260" r:id="rId6"/>
    <p:sldId id="271" r:id="rId7"/>
    <p:sldId id="279" r:id="rId8"/>
    <p:sldId id="280" r:id="rId9"/>
    <p:sldId id="281" r:id="rId10"/>
    <p:sldId id="282" r:id="rId11"/>
    <p:sldId id="278" r:id="rId12"/>
    <p:sldId id="275" r:id="rId13"/>
    <p:sldId id="274" r:id="rId14"/>
    <p:sldId id="285" r:id="rId15"/>
    <p:sldId id="286" r:id="rId16"/>
    <p:sldId id="287" r:id="rId17"/>
    <p:sldId id="263" r:id="rId1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4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8496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8002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8085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5341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640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998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797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29A7882zz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publis/pdf/lecun-01a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www.cs.toronto.edu/~kriz/cifar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releas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ython.org/downloads/" TargetMode="External"/><Relationship Id="rId4" Type="http://schemas.openxmlformats.org/officeDocument/2006/relationships/hyperlink" Target="http://www.cc.ncku.edu.tw/download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Arial"/>
                <a:ea typeface="Arial"/>
                <a:cs typeface="Arial"/>
                <a:sym typeface="Arial"/>
              </a:rPr>
              <a:t>電腦視覺與深度學習</a:t>
            </a:r>
            <a:br>
              <a:rPr lang="en-US" altLang="zh-TW" sz="36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(Computer Vision and Deep Learning)</a:t>
            </a:r>
            <a:br>
              <a:rPr lang="en-US" sz="36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08003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                       TA:</a:t>
            </a:r>
            <a:endParaRPr lang="en-US" altLang="zh-TW" sz="2175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Mark : </a:t>
            </a: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29A7882zz@gmail.com</a:t>
            </a:r>
            <a:endParaRPr lang="en-US" altLang="zh-TW" sz="2175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Office Hour: 09:00~11:00, Wed.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	                     19:00~21:00, Mon.</a:t>
            </a:r>
            <a:endParaRPr lang="en-US" altLang="zh-TW" sz="1800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9197" y="27005"/>
            <a:ext cx="7886699" cy="64050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1.4 Find the Distortion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9197" y="626524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distortion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“1.4” to show the result on the console window.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Distortion </a:t>
            </a:r>
            <a:r>
              <a:rPr lang="en-US" dirty="0">
                <a:solidFill>
                  <a:srgbClr val="000000"/>
                </a:solidFill>
              </a:rPr>
              <a:t>coefficients </a:t>
            </a:r>
            <a:r>
              <a:rPr lang="en-US" sz="2000" dirty="0">
                <a:solidFill>
                  <a:srgbClr val="000000"/>
                </a:solidFill>
              </a:rPr>
              <a:t>can be </a:t>
            </a:r>
            <a:r>
              <a:rPr lang="en-US" dirty="0">
                <a:solidFill>
                  <a:srgbClr val="000000"/>
                </a:solidFill>
              </a:rPr>
              <a:t>obtained</a:t>
            </a:r>
            <a:r>
              <a:rPr lang="en-US" sz="2000" dirty="0">
                <a:solidFill>
                  <a:srgbClr val="000000"/>
                </a:solidFill>
              </a:rPr>
              <a:t> simultaneously with intrinsic parameters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913" y="910774"/>
            <a:ext cx="2050256" cy="42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 descr="擷取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952" y="1677722"/>
            <a:ext cx="5493064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D66CD-2296-419A-9CD8-5AB318EB2EB1}"/>
              </a:ext>
            </a:extLst>
          </p:cNvPr>
          <p:cNvSpPr/>
          <p:nvPr/>
        </p:nvSpPr>
        <p:spPr>
          <a:xfrm>
            <a:off x="7905893" y="1626852"/>
            <a:ext cx="11689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dirty="0"/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dirty="0"/>
              <a:t>an example)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A25A0B-A0A0-43F7-AA5E-B775F963DB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4" t="13896" r="43622" b="44887"/>
          <a:stretch/>
        </p:blipFill>
        <p:spPr>
          <a:xfrm>
            <a:off x="1896706" y="3603188"/>
            <a:ext cx="5604389" cy="30908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CB0864C-01E6-40A0-8E2D-5D2A3C48865D}"/>
              </a:ext>
            </a:extLst>
          </p:cNvPr>
          <p:cNvSpPr/>
          <p:nvPr/>
        </p:nvSpPr>
        <p:spPr>
          <a:xfrm>
            <a:off x="2401153" y="5918425"/>
            <a:ext cx="1864561" cy="722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74082" y="512517"/>
            <a:ext cx="8765888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Given: Intrinsic and extrinsic parameters, distortion coefficients, and 5 images: 1~5.bmp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Draw a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altLang="zh-TW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pyramid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on the chessboard images (1.bmp to 5.bmp), then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         2) C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lick the button ”2” to show the pyramid on the picture. Show each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picture for 0.5 seconds (total 5 images)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/>
              <a:t>Hint : Textbook Chapter 11, p.370~402 </a:t>
            </a:r>
          </a:p>
          <a:p>
            <a:pPr indent="-171450">
              <a:lnSpc>
                <a:spcPct val="100000"/>
              </a:lnSpc>
            </a:pPr>
            <a:endParaRPr lang="en-US" altLang="zh-TW" sz="2000" dirty="0"/>
          </a:p>
          <a:p>
            <a:pPr marL="342900" lvl="1" indent="0">
              <a:lnSpc>
                <a:spcPct val="100000"/>
              </a:lnSpc>
              <a:buSzPct val="25000"/>
              <a:buNone/>
            </a:pPr>
            <a:endParaRPr lang="en-US" sz="2000" dirty="0"/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74082" y="65692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altLang="zh-TW" sz="2800" b="1" dirty="0">
                <a:latin typeface="Arial"/>
                <a:cs typeface="Arial"/>
              </a:rPr>
              <a:t>Augmented Reality 	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Jang</a:t>
            </a:r>
            <a:r>
              <a:rPr lang="en-US" altLang="zh-TW" sz="1800" dirty="0"/>
              <a:t>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160"/>
          <p:cNvSpPr txBox="1">
            <a:spLocks/>
          </p:cNvSpPr>
          <p:nvPr/>
        </p:nvSpPr>
        <p:spPr>
          <a:xfrm>
            <a:off x="6562029" y="604762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161"/>
          <p:cNvSpPr txBox="1"/>
          <p:nvPr/>
        </p:nvSpPr>
        <p:spPr>
          <a:xfrm>
            <a:off x="5039073" y="2509901"/>
            <a:ext cx="3690000" cy="8462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171450" indent="-123825">
              <a:buClr>
                <a:schemeClr val="dk1"/>
              </a:buClr>
              <a:buSzPct val="100000"/>
              <a:buChar char="•"/>
            </a:pPr>
            <a:r>
              <a:rPr lang="en-US" sz="1350" dirty="0">
                <a:solidFill>
                  <a:schemeClr val="dk1"/>
                </a:solidFill>
              </a:rPr>
              <a:t>3D Object coordinates:</a:t>
            </a:r>
          </a:p>
          <a:p>
            <a:pPr indent="342900"/>
            <a:r>
              <a:rPr lang="en-US" sz="1350" dirty="0">
                <a:solidFill>
                  <a:schemeClr val="dk1"/>
                </a:solidFill>
              </a:rPr>
              <a:t>Vertex   (0, 0, -2)</a:t>
            </a:r>
          </a:p>
          <a:p>
            <a:pPr indent="342900"/>
            <a:r>
              <a:rPr lang="en-US" sz="1350" dirty="0">
                <a:solidFill>
                  <a:schemeClr val="dk1"/>
                </a:solidFill>
              </a:rPr>
              <a:t>Corners(1, 1, 0)(1, -1, 0)(-1, -1, 0)(-1, 1, 0)</a:t>
            </a:r>
          </a:p>
        </p:txBody>
      </p:sp>
      <p:grpSp>
        <p:nvGrpSpPr>
          <p:cNvPr id="43" name="Shape 164"/>
          <p:cNvGrpSpPr/>
          <p:nvPr/>
        </p:nvGrpSpPr>
        <p:grpSpPr>
          <a:xfrm>
            <a:off x="6655547" y="4169862"/>
            <a:ext cx="2730990" cy="1351516"/>
            <a:chOff x="8334255" y="4177775"/>
            <a:chExt cx="3641320" cy="1802021"/>
          </a:xfrm>
        </p:grpSpPr>
        <p:grpSp>
          <p:nvGrpSpPr>
            <p:cNvPr id="44" name="Shape 165"/>
            <p:cNvGrpSpPr/>
            <p:nvPr/>
          </p:nvGrpSpPr>
          <p:grpSpPr>
            <a:xfrm>
              <a:off x="9200404" y="4543775"/>
              <a:ext cx="1815720" cy="931425"/>
              <a:chOff x="9303879" y="4289775"/>
              <a:chExt cx="1815720" cy="931425"/>
            </a:xfrm>
          </p:grpSpPr>
          <p:grpSp>
            <p:nvGrpSpPr>
              <p:cNvPr id="50" name="Shape 166"/>
              <p:cNvGrpSpPr/>
              <p:nvPr/>
            </p:nvGrpSpPr>
            <p:grpSpPr>
              <a:xfrm>
                <a:off x="9303879" y="4703256"/>
                <a:ext cx="1809990" cy="508079"/>
                <a:chOff x="8541825" y="4694300"/>
                <a:chExt cx="1838300" cy="546675"/>
              </a:xfrm>
            </p:grpSpPr>
            <p:cxnSp>
              <p:nvCxnSpPr>
                <p:cNvPr id="56" name="Shape 167"/>
                <p:cNvCxnSpPr/>
                <p:nvPr/>
              </p:nvCxnSpPr>
              <p:spPr>
                <a:xfrm flipH="1">
                  <a:off x="8541825" y="4694300"/>
                  <a:ext cx="752700" cy="51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7" name="Shape 168"/>
                <p:cNvCxnSpPr/>
                <p:nvPr/>
              </p:nvCxnSpPr>
              <p:spPr>
                <a:xfrm flipH="1">
                  <a:off x="9627425" y="4723475"/>
                  <a:ext cx="752700" cy="51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8" name="Shape 169"/>
                <p:cNvCxnSpPr/>
                <p:nvPr/>
              </p:nvCxnSpPr>
              <p:spPr>
                <a:xfrm>
                  <a:off x="8541925" y="5230525"/>
                  <a:ext cx="111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9" name="Shape 170"/>
                <p:cNvCxnSpPr/>
                <p:nvPr/>
              </p:nvCxnSpPr>
              <p:spPr>
                <a:xfrm>
                  <a:off x="9303925" y="4694300"/>
                  <a:ext cx="1072500" cy="3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  <p:grpSp>
            <p:nvGrpSpPr>
              <p:cNvPr id="51" name="Shape 171"/>
              <p:cNvGrpSpPr/>
              <p:nvPr/>
            </p:nvGrpSpPr>
            <p:grpSpPr>
              <a:xfrm>
                <a:off x="9303900" y="4289775"/>
                <a:ext cx="1815700" cy="931425"/>
                <a:chOff x="9303900" y="4289775"/>
                <a:chExt cx="1815700" cy="931425"/>
              </a:xfrm>
            </p:grpSpPr>
            <p:cxnSp>
              <p:nvCxnSpPr>
                <p:cNvPr id="52" name="Shape 172"/>
                <p:cNvCxnSpPr/>
                <p:nvPr/>
              </p:nvCxnSpPr>
              <p:spPr>
                <a:xfrm>
                  <a:off x="10028300" y="4308600"/>
                  <a:ext cx="18600" cy="385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3" name="Shape 173"/>
                <p:cNvCxnSpPr/>
                <p:nvPr/>
              </p:nvCxnSpPr>
              <p:spPr>
                <a:xfrm>
                  <a:off x="10037700" y="4289775"/>
                  <a:ext cx="348225" cy="931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4" name="Shape 174"/>
                <p:cNvCxnSpPr/>
                <p:nvPr/>
              </p:nvCxnSpPr>
              <p:spPr>
                <a:xfrm>
                  <a:off x="10044987" y="4289775"/>
                  <a:ext cx="1074613" cy="442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5" name="Shape 175"/>
                <p:cNvCxnSpPr/>
                <p:nvPr/>
              </p:nvCxnSpPr>
              <p:spPr>
                <a:xfrm flipH="1">
                  <a:off x="9303900" y="4289775"/>
                  <a:ext cx="733800" cy="912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</p:grpSp>
        <p:sp>
          <p:nvSpPr>
            <p:cNvPr id="45" name="Shape 176"/>
            <p:cNvSpPr txBox="1"/>
            <p:nvPr/>
          </p:nvSpPr>
          <p:spPr>
            <a:xfrm>
              <a:off x="9174100" y="4177775"/>
              <a:ext cx="15429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(0, 0, -2)</a:t>
              </a:r>
            </a:p>
          </p:txBody>
        </p:sp>
        <p:sp>
          <p:nvSpPr>
            <p:cNvPr id="46" name="Shape 177"/>
            <p:cNvSpPr txBox="1"/>
            <p:nvPr/>
          </p:nvSpPr>
          <p:spPr>
            <a:xfrm>
              <a:off x="9856080" y="5422996"/>
              <a:ext cx="1608600" cy="5568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(1, 1, 0)</a:t>
              </a:r>
            </a:p>
          </p:txBody>
        </p:sp>
        <p:sp>
          <p:nvSpPr>
            <p:cNvPr id="47" name="Shape 178"/>
            <p:cNvSpPr txBox="1"/>
            <p:nvPr/>
          </p:nvSpPr>
          <p:spPr>
            <a:xfrm>
              <a:off x="10498675" y="4841748"/>
              <a:ext cx="1476900" cy="5568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342900">
                <a:lnSpc>
                  <a:spcPct val="90000"/>
                </a:lnSpc>
              </a:pPr>
              <a:r>
                <a:rPr lang="en-US" sz="900" dirty="0">
                  <a:solidFill>
                    <a:schemeClr val="dk1"/>
                  </a:solidFill>
                </a:rPr>
                <a:t>(1, -1, 0)</a:t>
              </a:r>
            </a:p>
          </p:txBody>
        </p:sp>
        <p:sp>
          <p:nvSpPr>
            <p:cNvPr id="48" name="Shape 179"/>
            <p:cNvSpPr txBox="1"/>
            <p:nvPr/>
          </p:nvSpPr>
          <p:spPr>
            <a:xfrm>
              <a:off x="8334255" y="5428011"/>
              <a:ext cx="130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(-1, 1, 0)</a:t>
              </a:r>
            </a:p>
            <a:p>
              <a:endParaRPr sz="1050" dirty="0"/>
            </a:p>
          </p:txBody>
        </p:sp>
        <p:sp>
          <p:nvSpPr>
            <p:cNvPr id="49" name="Shape 180"/>
            <p:cNvSpPr txBox="1"/>
            <p:nvPr/>
          </p:nvSpPr>
          <p:spPr>
            <a:xfrm>
              <a:off x="8702775" y="4712650"/>
              <a:ext cx="1911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>
                  <a:solidFill>
                    <a:schemeClr val="dk1"/>
                  </a:solidFill>
                </a:rPr>
                <a:t>(-1, -1, 0)</a:t>
              </a:r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4064934" y="3694229"/>
            <a:ext cx="2724626" cy="2467393"/>
            <a:chOff x="4580277" y="3613400"/>
            <a:chExt cx="2587036" cy="2864875"/>
          </a:xfrm>
        </p:grpSpPr>
        <p:pic>
          <p:nvPicPr>
            <p:cNvPr id="61" name="Shape 163"/>
            <p:cNvPicPr preferRelativeResize="0"/>
            <p:nvPr/>
          </p:nvPicPr>
          <p:blipFill rotWithShape="1">
            <a:blip r:embed="rId5">
              <a:alphaModFix/>
            </a:blip>
            <a:srcRect l="16209" t="9131" r="17332" b="10695"/>
            <a:stretch/>
          </p:blipFill>
          <p:spPr>
            <a:xfrm>
              <a:off x="4580277" y="4177775"/>
              <a:ext cx="2587036" cy="230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橢圓 61"/>
            <p:cNvSpPr/>
            <p:nvPr/>
          </p:nvSpPr>
          <p:spPr>
            <a:xfrm>
              <a:off x="5203937" y="4541740"/>
              <a:ext cx="121920" cy="11321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cxnSp>
          <p:nvCxnSpPr>
            <p:cNvPr id="63" name="直線單箭頭接點 62"/>
            <p:cNvCxnSpPr>
              <a:stCxn id="62" idx="0"/>
            </p:cNvCxnSpPr>
            <p:nvPr/>
          </p:nvCxnSpPr>
          <p:spPr>
            <a:xfrm flipV="1">
              <a:off x="5264897" y="3782679"/>
              <a:ext cx="346463" cy="75906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字方塊 63"/>
            <p:cNvSpPr txBox="1"/>
            <p:nvPr/>
          </p:nvSpPr>
          <p:spPr>
            <a:xfrm>
              <a:off x="5449198" y="3613400"/>
              <a:ext cx="76559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/>
                <a:t>(0,0,0)</a:t>
              </a:r>
              <a:endParaRPr lang="zh-TW" altLang="en-US" sz="1050" dirty="0"/>
            </a:p>
          </p:txBody>
        </p:sp>
      </p:grpSp>
      <p:sp>
        <p:nvSpPr>
          <p:cNvPr id="65" name="文字方塊 64"/>
          <p:cNvSpPr txBox="1"/>
          <p:nvPr/>
        </p:nvSpPr>
        <p:spPr>
          <a:xfrm>
            <a:off x="256716" y="3060950"/>
            <a:ext cx="1098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solidFill>
                  <a:srgbClr val="FF0000"/>
                </a:solidFill>
              </a:rPr>
              <a:t>Demo video: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66" name="Hw2_Demo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74" t="3971" r="27777" b="1222"/>
          <a:stretch/>
        </p:blipFill>
        <p:spPr>
          <a:xfrm>
            <a:off x="329686" y="3394331"/>
            <a:ext cx="3708499" cy="27913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52" y="4127034"/>
            <a:ext cx="3274540" cy="2430681"/>
          </a:xfrm>
          <a:prstGeom prst="rect">
            <a:avLst/>
          </a:prstGeom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4947" y="88185"/>
            <a:ext cx="9006761" cy="68853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3.1 Transforms: Rotation, Scaling, Translation</a:t>
            </a:r>
            <a:br>
              <a:rPr lang="en-US" sz="2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 err="1"/>
              <a:t>YiYuan</a:t>
            </a:r>
            <a:r>
              <a:rPr lang="en-US" altLang="zh-TW" sz="1800" dirty="0"/>
              <a:t>) </a:t>
            </a:r>
            <a:r>
              <a:rPr lang="en-US" altLang="zh-TW" sz="1800" dirty="0">
                <a:solidFill>
                  <a:srgbClr val="FF0000"/>
                </a:solidFill>
              </a:rPr>
              <a:t>??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4947" y="776718"/>
            <a:ext cx="8811289" cy="38481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 defTabSz="54292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OriginalTransform.png </a:t>
            </a:r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image</a:t>
            </a:r>
          </a:p>
          <a:p>
            <a:pPr marL="285750" indent="-285750" defTabSz="54292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Q: 1) Click button “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3.1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”, </a:t>
            </a:r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OriginalTransform.png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should be showed.</a:t>
            </a:r>
          </a:p>
          <a:p>
            <a:pPr marL="804863" indent="-265113" defTabSz="5429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2) Please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US" altLang="zh-TW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small squared image </a:t>
            </a:r>
            <a:r>
              <a:rPr lang="en-US" altLang="zh-TW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(as Figure 3.1) 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with 	   following parameters (</a:t>
            </a:r>
            <a:r>
              <a:rPr lang="en-US" altLang="zh-TW" sz="16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should be entered in the GUI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): 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ea typeface="Arial"/>
                <a:cs typeface="Arial"/>
                <a:sym typeface="Arial"/>
              </a:rPr>
              <a:t>(1) Angle = 45</a:t>
            </a:r>
            <a:r>
              <a:rPr lang="en-US" altLang="zh-TW" sz="1300" b="1" baseline="30000" dirty="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zh-TW" sz="13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1300" i="1" dirty="0">
                <a:latin typeface="Arial"/>
                <a:ea typeface="Arial"/>
                <a:cs typeface="Arial"/>
                <a:sym typeface="Arial"/>
              </a:rPr>
              <a:t>counter-clockwise</a:t>
            </a:r>
            <a:r>
              <a:rPr lang="en-US" altLang="zh-TW" sz="1300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cs typeface="Arial"/>
                <a:sym typeface="Arial"/>
              </a:rPr>
              <a:t>(2) Scale = 0.8,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cs typeface="Arial"/>
                <a:sym typeface="Arial"/>
              </a:rPr>
              <a:t>(3) Translation </a:t>
            </a:r>
            <a:r>
              <a:rPr lang="en-US" altLang="zh-TW" sz="1400" dirty="0"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2514600" indent="-1841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143125" algn="l"/>
              </a:tabLst>
            </a:pP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+ 150 pixels = 130 + 150 = 280</a:t>
            </a:r>
          </a:p>
          <a:p>
            <a:pPr marL="2514600" indent="-1841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143125" algn="l"/>
              </a:tabLst>
            </a:pP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+ 50   pixels = 125 +   50 = 175</a:t>
            </a:r>
          </a:p>
          <a:p>
            <a:pPr marL="2332037" indent="0">
              <a:lnSpc>
                <a:spcPct val="100000"/>
              </a:lnSpc>
              <a:spcBef>
                <a:spcPts val="0"/>
              </a:spcBef>
              <a:buNone/>
              <a:tabLst>
                <a:tab pos="2143125" algn="l"/>
              </a:tabLst>
            </a:pPr>
            <a:r>
              <a:rPr lang="en-US" altLang="zh-TW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Point C (130,125) is center of small square image</a:t>
            </a:r>
            <a:endParaRPr lang="en-US" altLang="zh-TW" sz="1600" dirty="0">
              <a:latin typeface="Arial"/>
              <a:ea typeface="Arial"/>
              <a:cs typeface="Arial"/>
              <a:sym typeface="Arial"/>
            </a:endParaRPr>
          </a:p>
          <a:p>
            <a:pPr marL="291703" indent="-285750">
              <a:lnSpc>
                <a:spcPct val="100000"/>
              </a:lnSpc>
              <a:spcBef>
                <a:spcPts val="0"/>
              </a:spcBef>
            </a:pPr>
            <a:r>
              <a:rPr lang="en-US" sz="1500" dirty="0"/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1500" dirty="0"/>
              <a:t>          OpenCV Textbook Chapter 12 (p. 407</a:t>
            </a:r>
            <a:r>
              <a:rPr lang="zh-TW" altLang="en-US" sz="1500" dirty="0"/>
              <a:t> </a:t>
            </a:r>
            <a:r>
              <a:rPr lang="en-US" altLang="zh-TW" sz="1500" dirty="0"/>
              <a:t>~</a:t>
            </a:r>
            <a:r>
              <a:rPr lang="zh-TW" altLang="en-US" sz="1500" dirty="0"/>
              <a:t> </a:t>
            </a:r>
            <a:r>
              <a:rPr lang="en-US" altLang="zh-TW" sz="1500" dirty="0"/>
              <a:t>p. 412</a:t>
            </a:r>
            <a:r>
              <a:rPr lang="en-US" sz="1500" dirty="0"/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1500" dirty="0"/>
              <a:t>           </a:t>
            </a:r>
            <a:r>
              <a:rPr lang="en-US" altLang="zh-TW" sz="1500" dirty="0" err="1"/>
              <a:t>warpAffine</a:t>
            </a:r>
            <a:r>
              <a:rPr lang="en-US" altLang="zh-TW" sz="1500" dirty="0"/>
              <a:t>(…);</a:t>
            </a:r>
            <a:endParaRPr lang="en-US" sz="1500" dirty="0"/>
          </a:p>
          <a:p>
            <a:pPr marL="285750"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 dirty="0"/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63246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86708" y="6556693"/>
            <a:ext cx="1771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3.1 Original Image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55921" y="6571625"/>
            <a:ext cx="3128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3.2 Rotation, Scale and Translation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856" y="4121866"/>
            <a:ext cx="3479066" cy="243702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511362" y="5776513"/>
            <a:ext cx="1234309" cy="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897877" y="5060747"/>
            <a:ext cx="837947" cy="854393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0800000">
            <a:off x="7108603" y="5660305"/>
            <a:ext cx="160776" cy="116208"/>
          </a:xfrm>
          <a:prstGeom prst="curvedConnector3">
            <a:avLst>
              <a:gd name="adj1" fmla="val 1124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87295" y="5458419"/>
            <a:ext cx="4853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45</a:t>
            </a:r>
            <a:r>
              <a:rPr lang="en-US" sz="1050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endParaRPr lang="en-US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3021762" y="5033773"/>
            <a:ext cx="67165" cy="692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/>
          <p:cNvSpPr txBox="1"/>
          <p:nvPr/>
        </p:nvSpPr>
        <p:spPr>
          <a:xfrm>
            <a:off x="3213340" y="4904336"/>
            <a:ext cx="13725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 (130,125)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316298" y="4277882"/>
            <a:ext cx="30281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303079" y="4316779"/>
            <a:ext cx="0" cy="16829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35" idx="0"/>
          </p:cNvCxnSpPr>
          <p:nvPr/>
        </p:nvCxnSpPr>
        <p:spPr>
          <a:xfrm>
            <a:off x="3055344" y="4446496"/>
            <a:ext cx="1" cy="587277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5" idx="2"/>
          </p:cNvCxnSpPr>
          <p:nvPr/>
        </p:nvCxnSpPr>
        <p:spPr>
          <a:xfrm flipH="1">
            <a:off x="2408830" y="5068393"/>
            <a:ext cx="61293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855934" y="4277882"/>
            <a:ext cx="30281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855934" y="4277882"/>
            <a:ext cx="0" cy="16829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cxnSpLocks/>
          </p:cNvCxnSpPr>
          <p:nvPr/>
        </p:nvCxnSpPr>
        <p:spPr>
          <a:xfrm flipH="1">
            <a:off x="7109177" y="4409921"/>
            <a:ext cx="18821" cy="630518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6040730" y="5078380"/>
            <a:ext cx="106787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063501" y="5031294"/>
            <a:ext cx="91351" cy="9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TextBox 66"/>
          <p:cNvSpPr txBox="1"/>
          <p:nvPr/>
        </p:nvSpPr>
        <p:spPr>
          <a:xfrm>
            <a:off x="6203171" y="5138549"/>
            <a:ext cx="890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 (280,175)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801047" y="4156651"/>
            <a:ext cx="727758" cy="5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9011" y="3759136"/>
            <a:ext cx="16232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Small square image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C9B06-32C3-4FF3-ABBB-8E504C3383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542" t="15079" r="6372" b="30517"/>
          <a:stretch/>
        </p:blipFill>
        <p:spPr>
          <a:xfrm>
            <a:off x="0" y="4433330"/>
            <a:ext cx="2179907" cy="231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97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468" y="3381258"/>
            <a:ext cx="2959216" cy="31253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3341143"/>
            <a:ext cx="4283850" cy="3212887"/>
          </a:xfrm>
          <a:prstGeom prst="rect">
            <a:avLst/>
          </a:prstGeom>
        </p:spPr>
      </p:pic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0" y="539280"/>
            <a:ext cx="8630289" cy="320969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1800" b="1" i="1" dirty="0">
                <a:latin typeface="Arial"/>
                <a:ea typeface="Arial"/>
                <a:cs typeface="Arial"/>
                <a:sym typeface="Arial"/>
              </a:rPr>
              <a:t>OriginalPerspective.png </a:t>
            </a:r>
            <a:r>
              <a:rPr lang="en-US" altLang="zh-TW" sz="1800" i="1" dirty="0">
                <a:latin typeface="Arial"/>
                <a:ea typeface="Arial"/>
                <a:cs typeface="Arial"/>
                <a:sym typeface="Arial"/>
              </a:rPr>
              <a:t>image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ea typeface="Arial"/>
                <a:cs typeface="Arial"/>
                <a:sym typeface="Arial"/>
              </a:rPr>
              <a:t>Q: Use OpenCV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functions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to project the image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ea typeface="Arial"/>
                <a:cs typeface="Arial"/>
                <a:sym typeface="Arial"/>
              </a:rPr>
              <a:t>         1) Click button “3.2” to show image in the new window. Then do: </a:t>
            </a:r>
          </a:p>
          <a:p>
            <a:pPr marL="1079500" lvl="1" indent="-274638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Click 4 points showed in console window. (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start from top-left corner</a:t>
            </a: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 of the original image, and then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clock-wise</a:t>
            </a: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079500" lvl="1" indent="-274638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  <a:tabLst>
                <a:tab pos="771525" algn="l"/>
              </a:tabLst>
            </a:pP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Warp the original image to the location </a:t>
            </a:r>
            <a:r>
              <a:rPr lang="en-US" altLang="zh-TW" sz="1500" dirty="0"/>
              <a:t>(20,20), (20,450), (450,450), (450,20). Open second window to show the result.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Hint:</a:t>
            </a:r>
          </a:p>
          <a:p>
            <a:pPr marL="447675" lvl="1" indent="-180975">
              <a:lnSpc>
                <a:spcPct val="100000"/>
              </a:lnSpc>
              <a:spcBef>
                <a:spcPts val="0"/>
              </a:spcBef>
            </a:pPr>
            <a:r>
              <a:rPr lang="en-US" altLang="zh-TW" sz="1600" dirty="0"/>
              <a:t>Textbook Chapter 6, p. 170~171 </a:t>
            </a:r>
          </a:p>
          <a:p>
            <a:pPr marL="447675" lvl="1" indent="-180975"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mouse callback function (p.96)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13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99798" y="3631077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y</a:t>
            </a:r>
            <a:endParaRPr lang="zh-TW" altLang="en-US" sz="1050" dirty="0"/>
          </a:p>
        </p:txBody>
      </p:sp>
      <p:sp>
        <p:nvSpPr>
          <p:cNvPr id="16" name="Shape 191"/>
          <p:cNvSpPr/>
          <p:nvPr/>
        </p:nvSpPr>
        <p:spPr>
          <a:xfrm>
            <a:off x="4070070" y="5773930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7" name="Shape 192"/>
          <p:cNvSpPr/>
          <p:nvPr/>
        </p:nvSpPr>
        <p:spPr>
          <a:xfrm>
            <a:off x="828968" y="5713751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8" name="Shape 193"/>
          <p:cNvSpPr/>
          <p:nvPr/>
        </p:nvSpPr>
        <p:spPr>
          <a:xfrm>
            <a:off x="3776164" y="4197179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9" name="Shape 194"/>
          <p:cNvSpPr/>
          <p:nvPr/>
        </p:nvSpPr>
        <p:spPr>
          <a:xfrm>
            <a:off x="1062635" y="4179089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0" name="文字方塊 19"/>
          <p:cNvSpPr txBox="1"/>
          <p:nvPr/>
        </p:nvSpPr>
        <p:spPr>
          <a:xfrm>
            <a:off x="4566440" y="342900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(20,20)</a:t>
            </a:r>
            <a:endParaRPr lang="zh-TW" altLang="en-US" sz="105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204222" y="6537885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(20,450)</a:t>
            </a:r>
            <a:endParaRPr lang="zh-TW" altLang="en-US" sz="1050" dirty="0"/>
          </a:p>
        </p:txBody>
      </p:sp>
      <p:cxnSp>
        <p:nvCxnSpPr>
          <p:cNvPr id="22" name="直線單箭頭接點 21"/>
          <p:cNvCxnSpPr>
            <a:cxnSpLocks/>
          </p:cNvCxnSpPr>
          <p:nvPr/>
        </p:nvCxnSpPr>
        <p:spPr>
          <a:xfrm flipH="1">
            <a:off x="5881681" y="3635347"/>
            <a:ext cx="16877" cy="30921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cxnSpLocks/>
          </p:cNvCxnSpPr>
          <p:nvPr/>
        </p:nvCxnSpPr>
        <p:spPr>
          <a:xfrm flipV="1">
            <a:off x="5906511" y="3623342"/>
            <a:ext cx="3061797" cy="37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193"/>
          <p:cNvSpPr/>
          <p:nvPr/>
        </p:nvSpPr>
        <p:spPr>
          <a:xfrm>
            <a:off x="8660709" y="6362305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5" name="Shape 193"/>
          <p:cNvSpPr/>
          <p:nvPr/>
        </p:nvSpPr>
        <p:spPr>
          <a:xfrm>
            <a:off x="8662457" y="3562385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6" name="Shape 192"/>
          <p:cNvSpPr/>
          <p:nvPr/>
        </p:nvSpPr>
        <p:spPr>
          <a:xfrm>
            <a:off x="5818687" y="6273697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7" name="Shape 192"/>
          <p:cNvSpPr/>
          <p:nvPr/>
        </p:nvSpPr>
        <p:spPr>
          <a:xfrm>
            <a:off x="5827153" y="3602134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28" name="直線單箭頭接點 27"/>
          <p:cNvCxnSpPr>
            <a:cxnSpLocks/>
            <a:endCxn id="27" idx="1"/>
          </p:cNvCxnSpPr>
          <p:nvPr/>
        </p:nvCxnSpPr>
        <p:spPr>
          <a:xfrm flipV="1">
            <a:off x="1217893" y="3621039"/>
            <a:ext cx="4630174" cy="621577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cxnSpLocks/>
            <a:endCxn id="26" idx="1"/>
          </p:cNvCxnSpPr>
          <p:nvPr/>
        </p:nvCxnSpPr>
        <p:spPr>
          <a:xfrm>
            <a:off x="874548" y="5816201"/>
            <a:ext cx="4965053" cy="476401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cxnSpLocks/>
            <a:stCxn id="18" idx="6"/>
            <a:endCxn id="25" idx="3"/>
          </p:cNvCxnSpPr>
          <p:nvPr/>
        </p:nvCxnSpPr>
        <p:spPr>
          <a:xfrm flipV="1">
            <a:off x="3918972" y="3672572"/>
            <a:ext cx="4764399" cy="589153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cxnSpLocks/>
            <a:stCxn id="43" idx="1"/>
            <a:endCxn id="24" idx="1"/>
          </p:cNvCxnSpPr>
          <p:nvPr/>
        </p:nvCxnSpPr>
        <p:spPr>
          <a:xfrm>
            <a:off x="4161040" y="5935824"/>
            <a:ext cx="4520583" cy="44538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4680586" y="5424542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x</a:t>
            </a:r>
            <a:endParaRPr lang="zh-TW" altLang="en-US" sz="105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8388108" y="3090933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(450,20)</a:t>
            </a:r>
            <a:endParaRPr lang="zh-TW" altLang="en-US" sz="105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265355" y="6576081"/>
            <a:ext cx="7633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(450,450)</a:t>
            </a:r>
            <a:endParaRPr lang="zh-TW" altLang="en-US" sz="105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955560" y="4129214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2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874548" y="3981369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1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4161040" y="5805066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3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80382" y="5715773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4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1" name="Shape 159"/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3.2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Perspective Transformation </a:t>
            </a:r>
            <a:r>
              <a:rPr lang="zh-TW" altLang="en-US" sz="2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800" dirty="0"/>
              <a:t>(</a:t>
            </a:r>
            <a:r>
              <a:rPr lang="zh-CN" altLang="en-US" sz="2800" dirty="0"/>
              <a:t>出題：</a:t>
            </a:r>
            <a:r>
              <a:rPr lang="en-US" altLang="zh-TW" sz="2800" dirty="0" err="1"/>
              <a:t>YiYuan</a:t>
            </a:r>
            <a:r>
              <a:rPr lang="en-US" altLang="zh-TW" sz="2800" dirty="0"/>
              <a:t>)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5103170" y="4829942"/>
            <a:ext cx="625465" cy="298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TextBox 39"/>
          <p:cNvSpPr txBox="1"/>
          <p:nvPr/>
        </p:nvSpPr>
        <p:spPr>
          <a:xfrm>
            <a:off x="1834025" y="6577456"/>
            <a:ext cx="167213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Original Perspective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672697" y="6613433"/>
            <a:ext cx="1435748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Perspective Image</a:t>
            </a:r>
          </a:p>
        </p:txBody>
      </p:sp>
      <p:sp>
        <p:nvSpPr>
          <p:cNvPr id="51" name="文字方塊 37">
            <a:extLst>
              <a:ext uri="{FF2B5EF4-FFF2-40B4-BE49-F238E27FC236}">
                <a16:creationId xmlns:a16="http://schemas.microsoft.com/office/drawing/2014/main" id="{1CB543FF-08FC-471D-A4D7-535D151DACE7}"/>
              </a:ext>
            </a:extLst>
          </p:cNvPr>
          <p:cNvSpPr txBox="1"/>
          <p:nvPr/>
        </p:nvSpPr>
        <p:spPr>
          <a:xfrm>
            <a:off x="5415902" y="3090933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(20,20)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86005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0" y="539280"/>
            <a:ext cx="8630289" cy="320969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1800" b="1" i="1" dirty="0">
                <a:latin typeface="Arial"/>
                <a:ea typeface="Arial"/>
                <a:cs typeface="Arial"/>
                <a:sym typeface="Arial"/>
              </a:rPr>
              <a:t>Contour.png </a:t>
            </a:r>
            <a:r>
              <a:rPr lang="en-US" altLang="zh-TW" sz="1800" i="1" dirty="0">
                <a:latin typeface="Arial"/>
                <a:ea typeface="Arial"/>
                <a:cs typeface="Arial"/>
                <a:sym typeface="Arial"/>
              </a:rPr>
              <a:t>image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ea typeface="Arial"/>
                <a:cs typeface="Arial"/>
                <a:sym typeface="Arial"/>
              </a:rPr>
              <a:t>Q: Use OpenCV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functions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to find all the contours in the image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ea typeface="Arial"/>
                <a:cs typeface="Arial"/>
                <a:sym typeface="Arial"/>
              </a:rPr>
              <a:t>         1) Click button “4.1” to show image in the new window. Then draw the edges 	by red.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 dirty="0">
              <a:ea typeface="Arial"/>
              <a:cs typeface="Arial"/>
              <a:sym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Hint:</a:t>
            </a:r>
          </a:p>
          <a:p>
            <a:pPr marL="447675" lvl="1" indent="-180975">
              <a:lnSpc>
                <a:spcPct val="100000"/>
              </a:lnSpc>
              <a:spcBef>
                <a:spcPts val="0"/>
              </a:spcBef>
            </a:pPr>
            <a:r>
              <a:rPr lang="en-US" altLang="zh-TW" sz="1600" dirty="0"/>
              <a:t>Textbook Chapter 8, p. 234~241 </a:t>
            </a:r>
          </a:p>
          <a:p>
            <a:pPr marL="2667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dirty="0"/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14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hape 159"/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4.0 </a:t>
            </a:r>
            <a:r>
              <a:rPr lang="en-US" altLang="zh-TW" sz="2800" b="1" dirty="0">
                <a:latin typeface="Arial"/>
                <a:cs typeface="Arial"/>
                <a:sym typeface="Arial"/>
              </a:rPr>
              <a:t>Find Contour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sz="2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altLang="zh-TW" sz="2800" dirty="0"/>
              <a:t>(</a:t>
            </a:r>
            <a:r>
              <a:rPr lang="zh-CN" altLang="en-US" sz="2800" dirty="0"/>
              <a:t>出題：</a:t>
            </a:r>
            <a:r>
              <a:rPr lang="en-US" altLang="zh-CN" sz="2800" dirty="0"/>
              <a:t>Rex</a:t>
            </a:r>
            <a:r>
              <a:rPr lang="en-US" altLang="zh-TW" sz="2800" dirty="0"/>
              <a:t>)</a:t>
            </a: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3"/>
          <a:srcRect t="6096" b="3074"/>
          <a:stretch/>
        </p:blipFill>
        <p:spPr>
          <a:xfrm>
            <a:off x="4868197" y="3030955"/>
            <a:ext cx="3795732" cy="27622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5" y="3030954"/>
            <a:ext cx="4063269" cy="2762291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4399023" y="4203201"/>
            <a:ext cx="385295" cy="270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737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15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hape 159"/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5.0 Train Cifar-10 Classifier Using LeNet-5</a:t>
            </a:r>
            <a:r>
              <a:rPr lang="en-US" altLang="zh-TW" sz="2800" b="1" dirty="0">
                <a:latin typeface="Arial"/>
                <a:cs typeface="Arial"/>
                <a:sym typeface="Arial"/>
              </a:rPr>
              <a:t> </a:t>
            </a:r>
            <a:r>
              <a:rPr lang="en-US" altLang="zh-TW" sz="2800" dirty="0"/>
              <a:t>(</a:t>
            </a:r>
            <a:r>
              <a:rPr lang="zh-CN" altLang="en-US" sz="2800" dirty="0"/>
              <a:t>出題：</a:t>
            </a:r>
            <a:r>
              <a:rPr lang="en-US" altLang="zh-CN" sz="2800" dirty="0"/>
              <a:t>Michael</a:t>
            </a:r>
            <a:r>
              <a:rPr lang="en-US" altLang="zh-TW" sz="2800" dirty="0"/>
              <a:t>)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F00E1AD3-C370-465A-9CB5-79ECC7D00A40}"/>
              </a:ext>
            </a:extLst>
          </p:cNvPr>
          <p:cNvSpPr txBox="1">
            <a:spLocks/>
          </p:cNvSpPr>
          <p:nvPr/>
        </p:nvSpPr>
        <p:spPr>
          <a:xfrm>
            <a:off x="220298" y="2995748"/>
            <a:ext cx="8703401" cy="36401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indent="-269875"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Learn to construct LeNet-5 and train it by using data Cifar-10.</a:t>
            </a:r>
          </a:p>
          <a:p>
            <a:pPr marL="269875" indent="-269875"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Environment Requirement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Python 3.7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2.0 / 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1.3.0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contrib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-python 3.4.2.17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Matplotlib 3.1.1</a:t>
            </a:r>
          </a:p>
          <a:p>
            <a:pPr marL="269875" indent="-269875"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Gradient-Based Learning Applied to Document Recognition</a:t>
            </a:r>
            <a:b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</a:b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(http://yann.lecun.com/exdb/publis/pdf/lecun-01a.pdf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) (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LeNet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Cifar-10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(https://www.cs.toronto.edu/~kriz/cifar.html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FF21AC-C1B2-4866-97D9-8B0000F7E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98" y="688611"/>
            <a:ext cx="7465403" cy="218443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478D2D-924A-4AB5-AAE6-5C9853219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051" y="3429000"/>
            <a:ext cx="2470648" cy="20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99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ACD681-401A-4EA8-999D-BC1D3975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96089"/>
            <a:ext cx="8534399" cy="5286104"/>
          </a:xfrm>
        </p:spPr>
        <p:txBody>
          <a:bodyPr>
            <a:normAutofit/>
          </a:bodyPr>
          <a:lstStyle/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5.1	Load Cifar-10 training dataset and randomly show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and labels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respectively. (10%)</a:t>
            </a: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5.2 	Print out training hyperparameters (batch size, learning rate, optimizer). (10%)</a:t>
            </a: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5.3	Train 1 epoch from initial status and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training loss at the end of the epoch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. (10%)</a:t>
            </a: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 descr="一張含有 窗戶, 坐, 城市, 公車 的圖片&#10;&#10;自動產生的描述">
            <a:extLst>
              <a:ext uri="{FF2B5EF4-FFF2-40B4-BE49-F238E27FC236}">
                <a16:creationId xmlns:a16="http://schemas.microsoft.com/office/drawing/2014/main" id="{2279B59A-C3B8-4B52-AFAE-FCA29951A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44" y="953586"/>
            <a:ext cx="6409509" cy="160237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13A19DF-57BD-446B-8F79-A0CEA4E86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874" y="3336245"/>
            <a:ext cx="2072642" cy="83892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EFD44CF-15F2-44E8-B98B-FC539A2A4DED}"/>
              </a:ext>
            </a:extLst>
          </p:cNvPr>
          <p:cNvSpPr txBox="1"/>
          <p:nvPr/>
        </p:nvSpPr>
        <p:spPr>
          <a:xfrm>
            <a:off x="844729" y="2536369"/>
            <a:ext cx="7794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Label:                 cat                                ship                                   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ship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airplane                   …         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圖片 6" descr="一張含有 鳥 的圖片&#10;&#10;自動產生的描述">
            <a:extLst>
              <a:ext uri="{FF2B5EF4-FFF2-40B4-BE49-F238E27FC236}">
                <a16:creationId xmlns:a16="http://schemas.microsoft.com/office/drawing/2014/main" id="{D1EF7664-9565-461F-BEC4-97BC3532B9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0"/>
          <a:stretch/>
        </p:blipFill>
        <p:spPr>
          <a:xfrm>
            <a:off x="3019894" y="4537890"/>
            <a:ext cx="3104211" cy="208860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501D964-3C01-4E32-9536-0B91821F13D1}"/>
              </a:ext>
            </a:extLst>
          </p:cNvPr>
          <p:cNvSpPr txBox="1"/>
          <p:nvPr/>
        </p:nvSpPr>
        <p:spPr>
          <a:xfrm>
            <a:off x="5924283" y="5243638"/>
            <a:ext cx="232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(Record loss per iteration)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2B350A3-4E0F-4DFE-9C4A-5FEFA4277B05}"/>
              </a:ext>
            </a:extLst>
          </p:cNvPr>
          <p:cNvSpPr txBox="1"/>
          <p:nvPr/>
        </p:nvSpPr>
        <p:spPr>
          <a:xfrm>
            <a:off x="7955279" y="1570108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0575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6E1247D-31D5-4D89-83F2-C0820B7876E6}"/>
              </a:ext>
            </a:extLst>
          </p:cNvPr>
          <p:cNvSpPr txBox="1">
            <a:spLocks/>
          </p:cNvSpPr>
          <p:nvPr/>
        </p:nvSpPr>
        <p:spPr>
          <a:xfrm>
            <a:off x="304800" y="272138"/>
            <a:ext cx="8534399" cy="624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buFont typeface="Arial" panose="020B0604020202020204" pitchFamily="34" charset="0"/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5.4	Train your model at least 50 epochs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your own computer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, save your model and take a screenshot of your training loss and accuracy. (10%)</a:t>
            </a: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5.5	Load your model trained at 5.4.  Let us choose one test image from Cifar-10 test images. Then inference the image, show image and estimate this test image. (10%)</a:t>
            </a:r>
          </a:p>
        </p:txBody>
      </p:sp>
      <p:pic>
        <p:nvPicPr>
          <p:cNvPr id="5" name="圖片 4" descr="一張含有 地圖 的圖片&#10;&#10;自動產生的描述">
            <a:extLst>
              <a:ext uri="{FF2B5EF4-FFF2-40B4-BE49-F238E27FC236}">
                <a16:creationId xmlns:a16="http://schemas.microsoft.com/office/drawing/2014/main" id="{145A6483-9B90-4D08-8155-0B23A4287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7" y="884227"/>
            <a:ext cx="3000665" cy="225049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E2EE2EE-78C4-4CEF-9EFC-77E989F52C11}"/>
              </a:ext>
            </a:extLst>
          </p:cNvPr>
          <p:cNvSpPr txBox="1"/>
          <p:nvPr/>
        </p:nvSpPr>
        <p:spPr>
          <a:xfrm>
            <a:off x="5863324" y="1840199"/>
            <a:ext cx="2975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(Record accuracy/loss per epoch)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03EC6B2-C541-41B5-AF73-51E26C97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93" y="4274368"/>
            <a:ext cx="2086266" cy="695422"/>
          </a:xfrm>
          <a:prstGeom prst="rect">
            <a:avLst/>
          </a:prstGeom>
        </p:spPr>
      </p:pic>
      <p:pic>
        <p:nvPicPr>
          <p:cNvPr id="9" name="圖片 8" descr="一張含有 朦朧, 相片, 黑色, 貓 的圖片&#10;&#10;自動產生的描述">
            <a:extLst>
              <a:ext uri="{FF2B5EF4-FFF2-40B4-BE49-F238E27FC236}">
                <a16:creationId xmlns:a16="http://schemas.microsoft.com/office/drawing/2014/main" id="{33630B86-1794-4333-9CD8-F3CE29B41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7" y="4274368"/>
            <a:ext cx="1890998" cy="1890998"/>
          </a:xfrm>
          <a:prstGeom prst="rect">
            <a:avLst/>
          </a:prstGeom>
        </p:spPr>
      </p:pic>
      <p:pic>
        <p:nvPicPr>
          <p:cNvPr id="11" name="圖片 10" descr="一張含有 螢幕擷取畫面 的圖片&#10;&#10;自動產生的描述">
            <a:extLst>
              <a:ext uri="{FF2B5EF4-FFF2-40B4-BE49-F238E27FC236}">
                <a16:creationId xmlns:a16="http://schemas.microsoft.com/office/drawing/2014/main" id="{5BEDC731-D9DA-4F6F-9DE3-CDB37B324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273" y="4090697"/>
            <a:ext cx="3196052" cy="239703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 flipH="1">
            <a:off x="3419274" y="6333847"/>
            <a:ext cx="1195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image</a:t>
            </a:r>
          </a:p>
        </p:txBody>
      </p:sp>
      <p:sp>
        <p:nvSpPr>
          <p:cNvPr id="10" name="文字方塊 9"/>
          <p:cNvSpPr txBox="1"/>
          <p:nvPr/>
        </p:nvSpPr>
        <p:spPr>
          <a:xfrm flipH="1">
            <a:off x="5927863" y="6397125"/>
            <a:ext cx="1612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result</a:t>
            </a:r>
          </a:p>
        </p:txBody>
      </p:sp>
    </p:spTree>
    <p:extLst>
      <p:ext uri="{BB962C8B-B14F-4D97-AF65-F5344CB8AC3E}">
        <p14:creationId xmlns:p14="http://schemas.microsoft.com/office/powerpoint/2010/main" val="2033416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75" y="776265"/>
            <a:ext cx="9070825" cy="5641471"/>
          </a:xfrm>
        </p:spPr>
        <p:txBody>
          <a:bodyPr/>
          <a:lstStyle/>
          <a:p>
            <a:r>
              <a:rPr lang="en-US" dirty="0"/>
              <a:t>Copying homework is strictly prohibited!! </a:t>
            </a:r>
            <a:r>
              <a:rPr lang="en-US" dirty="0">
                <a:solidFill>
                  <a:srgbClr val="FF0000"/>
                </a:solidFill>
              </a:rPr>
              <a:t>Penalty: Grade will be zero for both persons!!</a:t>
            </a:r>
          </a:p>
          <a:p>
            <a:r>
              <a:rPr lang="en-US" dirty="0"/>
              <a:t>If the code can’t run, you can come to our Lab within one week and show that your programming can work. Otherwise you will get zero!!</a:t>
            </a:r>
          </a:p>
          <a:p>
            <a:r>
              <a:rPr lang="en-US" dirty="0"/>
              <a:t>Due date =&gt; </a:t>
            </a:r>
            <a:r>
              <a:rPr lang="en-US">
                <a:solidFill>
                  <a:srgbClr val="FF0000"/>
                </a:solidFill>
              </a:rPr>
              <a:t>2019/11/06  (Wed.) </a:t>
            </a:r>
            <a:r>
              <a:rPr lang="en-US" dirty="0">
                <a:solidFill>
                  <a:srgbClr val="FF0000"/>
                </a:solidFill>
              </a:rPr>
              <a:t>23:59:59</a:t>
            </a:r>
          </a:p>
          <a:p>
            <a:pPr lvl="1"/>
            <a:r>
              <a:rPr lang="en-US" dirty="0"/>
              <a:t>No delay. If you submit homework after deadline, you will get 0.</a:t>
            </a:r>
          </a:p>
          <a:p>
            <a:r>
              <a:rPr lang="en-US" dirty="0"/>
              <a:t>Upload to =&gt; </a:t>
            </a:r>
            <a:r>
              <a:rPr lang="en-US" dirty="0">
                <a:solidFill>
                  <a:srgbClr val="0070C0"/>
                </a:solidFill>
              </a:rPr>
              <a:t>140.116.154.1 -&gt; Upload/Homework/HW1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User ID: cvdl2019 	Password: cvdl2019</a:t>
            </a:r>
          </a:p>
          <a:p>
            <a:r>
              <a:rPr lang="en-US" dirty="0"/>
              <a:t>Format</a:t>
            </a:r>
          </a:p>
          <a:p>
            <a:pPr lvl="1"/>
            <a:r>
              <a:rPr lang="en-US" dirty="0"/>
              <a:t>Filename: Hw1_StudentID_Name_Version.rar</a:t>
            </a:r>
          </a:p>
          <a:p>
            <a:pPr lvl="5" indent="-185738"/>
            <a:r>
              <a:rPr lang="en-US" dirty="0"/>
              <a:t>Ex: Hw1_F71234567_林小明_v1.rar</a:t>
            </a:r>
          </a:p>
          <a:p>
            <a:pPr lvl="5" indent="-185738"/>
            <a:r>
              <a:rPr lang="en-US" dirty="0"/>
              <a:t>If you want to update your file, you should update your version to be v2, ex: Hw1_F71234567_林小明_v2.rar</a:t>
            </a:r>
          </a:p>
          <a:p>
            <a:pPr lvl="1"/>
            <a:r>
              <a:rPr lang="en-US" dirty="0"/>
              <a:t>Content: </a:t>
            </a:r>
            <a:r>
              <a:rPr lang="en-US" dirty="0">
                <a:solidFill>
                  <a:srgbClr val="FF0000"/>
                </a:solidFill>
              </a:rPr>
              <a:t>project folder</a:t>
            </a:r>
            <a:r>
              <a:rPr lang="en-US" dirty="0"/>
              <a:t>*( including the pictures )</a:t>
            </a:r>
            <a:br>
              <a:rPr lang="en-US" dirty="0"/>
            </a:br>
            <a:r>
              <a:rPr lang="en-US" dirty="0"/>
              <a:t>	            *note: remove your “Debug” folder to reduce file size</a:t>
            </a:r>
          </a:p>
          <a:p>
            <a:endParaRPr lang="en-US" dirty="0"/>
          </a:p>
        </p:txBody>
      </p:sp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(1/2)</a:t>
            </a:r>
          </a:p>
        </p:txBody>
      </p:sp>
    </p:spTree>
    <p:extLst>
      <p:ext uri="{BB962C8B-B14F-4D97-AF65-F5344CB8AC3E}">
        <p14:creationId xmlns:p14="http://schemas.microsoft.com/office/powerpoint/2010/main" val="49404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0" y="6549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210335" y="658032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C++ (check MFC guide in ftp)</a:t>
            </a:r>
          </a:p>
          <a:p>
            <a:pPr lvl="1"/>
            <a:r>
              <a:rPr lang="en-US" dirty="0"/>
              <a:t>OpenCV 3.3.1 (</a:t>
            </a:r>
            <a:r>
              <a:rPr lang="en-US" dirty="0">
                <a:hlinkClick r:id="rId3"/>
              </a:rPr>
              <a:t>https://opencv.org/release.html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Visual Studio 2015 (download  from </a:t>
            </a:r>
            <a:r>
              <a:rPr lang="en-US" dirty="0">
                <a:hlinkClick r:id="rId4"/>
              </a:rPr>
              <a:t>http://www.cc.ncku.edu.tw/download/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UI framework: MFC</a:t>
            </a:r>
          </a:p>
          <a:p>
            <a:r>
              <a:rPr lang="en-US" dirty="0"/>
              <a:t>Python</a:t>
            </a:r>
          </a:p>
          <a:p>
            <a:pPr lvl="1"/>
            <a:r>
              <a:rPr lang="en-US" altLang="zh-TW" dirty="0"/>
              <a:t>Python 3.7 (</a:t>
            </a:r>
            <a:r>
              <a:rPr lang="en-US" altLang="zh-TW" dirty="0">
                <a:hlinkClick r:id="rId5"/>
              </a:rPr>
              <a:t>https://www.python.org/downloads/</a:t>
            </a:r>
            <a:r>
              <a:rPr lang="en-US" altLang="zh-TW" dirty="0"/>
              <a:t>)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2.0 / </a:t>
            </a:r>
            <a:r>
              <a:rPr lang="en-US" dirty="0" err="1"/>
              <a:t>PyTorch</a:t>
            </a:r>
            <a:r>
              <a:rPr lang="en-US" dirty="0"/>
              <a:t> 1.3.0</a:t>
            </a:r>
          </a:p>
          <a:p>
            <a:pPr lvl="1"/>
            <a:r>
              <a:rPr lang="en-US" dirty="0" err="1"/>
              <a:t>opencv</a:t>
            </a:r>
            <a:r>
              <a:rPr lang="en-US" dirty="0"/>
              <a:t>-</a:t>
            </a:r>
            <a:r>
              <a:rPr lang="en-US" dirty="0" err="1"/>
              <a:t>contrib</a:t>
            </a:r>
            <a:r>
              <a:rPr lang="en-US" dirty="0"/>
              <a:t>-python (3.4.2.17)</a:t>
            </a:r>
          </a:p>
          <a:p>
            <a:pPr lvl="1"/>
            <a:r>
              <a:rPr lang="en-US" dirty="0"/>
              <a:t>Matplotlib 3.1.1</a:t>
            </a:r>
          </a:p>
          <a:p>
            <a:pPr lvl="1"/>
            <a:r>
              <a:rPr lang="en-US" dirty="0"/>
              <a:t>UI framework: pyqt5 (5.11.3)</a:t>
            </a:r>
          </a:p>
          <a:p>
            <a:pPr marL="13335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699" cy="635915"/>
          </a:xfrm>
        </p:spPr>
        <p:txBody>
          <a:bodyPr/>
          <a:lstStyle/>
          <a:p>
            <a:r>
              <a:rPr lang="en-US" altLang="zh-TW" sz="2800" b="1" dirty="0"/>
              <a:t>Grading 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8461" y="635915"/>
            <a:ext cx="9027078" cy="5941054"/>
          </a:xfrm>
        </p:spPr>
        <p:txBody>
          <a:bodyPr/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0. Homework Format</a:t>
            </a:r>
            <a:endParaRPr lang="en-US" altLang="zh-TW" dirty="0">
              <a:solidFill>
                <a:srgbClr val="FF0000"/>
              </a:solidFill>
            </a:endParaRP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1. </a:t>
            </a:r>
            <a:r>
              <a:rPr lang="en-US" altLang="zh-TW" dirty="0">
                <a:solidFill>
                  <a:srgbClr val="FF0000"/>
                </a:solidFill>
              </a:rPr>
              <a:t>(10%, </a:t>
            </a:r>
            <a:r>
              <a:rPr lang="en-US" altLang="zh-TW" dirty="0">
                <a:solidFill>
                  <a:schemeClr val="tx1"/>
                </a:solidFill>
              </a:rPr>
              <a:t>reference</a:t>
            </a:r>
            <a:r>
              <a:rPr lang="en-US" altLang="zh-TW" dirty="0">
                <a:solidFill>
                  <a:srgbClr val="FF0000"/>
                </a:solidFill>
              </a:rPr>
              <a:t>) </a:t>
            </a:r>
            <a:r>
              <a:rPr lang="en-US" altLang="zh-TW" dirty="0"/>
              <a:t>Camera Calibration </a:t>
            </a:r>
            <a:r>
              <a:rPr lang="zh-TW" altLang="en-US" dirty="0"/>
              <a:t>                                      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Jang</a:t>
            </a:r>
            <a:r>
              <a:rPr lang="en-US" altLang="zh-TW" dirty="0"/>
              <a:t>)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1.1 Corner detection (0%)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1.2 Find the intrinsic matrix (0%)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1.3 Find the extrinsic matrix (0%)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1.4 Find the distortion matrix (0%) 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2. </a:t>
            </a:r>
            <a:r>
              <a:rPr lang="en-US" altLang="zh-TW" dirty="0">
                <a:solidFill>
                  <a:srgbClr val="FF0000"/>
                </a:solidFill>
              </a:rPr>
              <a:t>(20%) </a:t>
            </a:r>
            <a:r>
              <a:rPr lang="en-US" altLang="zh-TW" dirty="0"/>
              <a:t>Augmented Reality </a:t>
            </a:r>
            <a:r>
              <a:rPr lang="en-US" altLang="zh-CN" dirty="0">
                <a:solidFill>
                  <a:srgbClr val="FF0000"/>
                </a:solidFill>
              </a:rPr>
              <a:t>			     </a:t>
            </a:r>
            <a:r>
              <a:rPr lang="zh-TW" altLang="en-US" dirty="0">
                <a:solidFill>
                  <a:srgbClr val="FF0000"/>
                </a:solidFill>
              </a:rPr>
              <a:t>                       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TW" dirty="0"/>
              <a:t>Jang)</a:t>
            </a:r>
            <a:endParaRPr lang="en-US" altLang="zh-TW" dirty="0">
              <a:solidFill>
                <a:srgbClr val="FF0000"/>
              </a:solidFill>
            </a:endParaRP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3. </a:t>
            </a:r>
            <a:r>
              <a:rPr lang="en-US" altLang="zh-TW" dirty="0">
                <a:solidFill>
                  <a:srgbClr val="FF0000"/>
                </a:solidFill>
              </a:rPr>
              <a:t>(10%, </a:t>
            </a:r>
            <a:r>
              <a:rPr lang="en-US" altLang="zh-TW" dirty="0">
                <a:solidFill>
                  <a:schemeClr val="tx1"/>
                </a:solidFill>
              </a:rPr>
              <a:t>reference</a:t>
            </a:r>
            <a:r>
              <a:rPr lang="en-US" altLang="zh-TW" dirty="0">
                <a:solidFill>
                  <a:srgbClr val="FF0000"/>
                </a:solidFill>
              </a:rPr>
              <a:t>) </a:t>
            </a:r>
            <a:r>
              <a:rPr lang="en-US" altLang="zh-TW" dirty="0"/>
              <a:t>Image Transformation	     </a:t>
            </a:r>
            <a:r>
              <a:rPr lang="zh-TW" altLang="en-US" dirty="0"/>
              <a:t>                  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TW" dirty="0" err="1"/>
              <a:t>YiYuan</a:t>
            </a:r>
            <a:r>
              <a:rPr lang="en-US" altLang="zh-TW" dirty="0"/>
              <a:t>)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    3.1 Rotation, scaling, translation (0%)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    3.2 Perspective transform (0%)	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4. </a:t>
            </a:r>
            <a:r>
              <a:rPr lang="en-US" altLang="zh-TW" dirty="0">
                <a:solidFill>
                  <a:srgbClr val="FF0000"/>
                </a:solidFill>
              </a:rPr>
              <a:t>(10%, </a:t>
            </a:r>
            <a:r>
              <a:rPr lang="en-US" altLang="zh-TW" dirty="0">
                <a:solidFill>
                  <a:schemeClr val="tx1"/>
                </a:solidFill>
              </a:rPr>
              <a:t>reference</a:t>
            </a:r>
            <a:r>
              <a:rPr lang="en-US" altLang="zh-TW" dirty="0">
                <a:solidFill>
                  <a:srgbClr val="FF0000"/>
                </a:solidFill>
              </a:rPr>
              <a:t>) </a:t>
            </a:r>
            <a:r>
              <a:rPr lang="en-US" altLang="zh-TW" dirty="0"/>
              <a:t>Find Contour	</a:t>
            </a:r>
            <a:r>
              <a:rPr lang="en-US" altLang="zh-TW" dirty="0">
                <a:solidFill>
                  <a:srgbClr val="FF0000"/>
                </a:solidFill>
              </a:rPr>
              <a:t>          	  </a:t>
            </a:r>
            <a:r>
              <a:rPr lang="zh-TW" altLang="en-US" dirty="0">
                <a:solidFill>
                  <a:srgbClr val="FF0000"/>
                </a:solidFill>
              </a:rPr>
              <a:t>                          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Rex</a:t>
            </a:r>
            <a:r>
              <a:rPr lang="en-US" altLang="zh-TW" dirty="0"/>
              <a:t>)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5. </a:t>
            </a:r>
            <a:r>
              <a:rPr lang="en-US" altLang="zh-TW" dirty="0">
                <a:solidFill>
                  <a:srgbClr val="FF0000"/>
                </a:solidFill>
              </a:rPr>
              <a:t>(50%) </a:t>
            </a:r>
            <a:r>
              <a:rPr lang="en-US" altLang="zh-TW" dirty="0"/>
              <a:t>Training Cifar-10 classifier using </a:t>
            </a:r>
            <a:r>
              <a:rPr lang="en-US" altLang="zh-TW" dirty="0" err="1"/>
              <a:t>LeNet</a:t>
            </a:r>
            <a:r>
              <a:rPr lang="en-US" altLang="zh-TW" dirty="0"/>
              <a:t>	     </a:t>
            </a:r>
            <a:r>
              <a:rPr lang="zh-TW" altLang="en-US" dirty="0"/>
              <a:t>    </a:t>
            </a:r>
            <a:r>
              <a:rPr lang="en-US" altLang="zh-TW" dirty="0"/>
              <a:t> (</a:t>
            </a:r>
            <a:r>
              <a:rPr lang="zh-CN" altLang="en-US" dirty="0"/>
              <a:t>出題：</a:t>
            </a:r>
            <a:r>
              <a:rPr lang="en-US" altLang="zh-TW" dirty="0"/>
              <a:t>Michael)</a:t>
            </a:r>
          </a:p>
          <a:p>
            <a:pPr marL="133350" indent="0">
              <a:lnSpc>
                <a:spcPct val="100000"/>
              </a:lnSpc>
              <a:buNone/>
            </a:pPr>
            <a:endParaRPr lang="en-US" altLang="zh-TW" dirty="0"/>
          </a:p>
          <a:p>
            <a:pPr marL="133350" indent="0">
              <a:lnSpc>
                <a:spcPct val="100000"/>
              </a:lnSpc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862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0" y="18037"/>
            <a:ext cx="7886699" cy="77891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Homework Format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269749" y="691878"/>
            <a:ext cx="7562086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434975" indent="-342900">
              <a:lnSpc>
                <a:spcPct val="90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zh-TW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MFC</a:t>
            </a:r>
            <a:r>
              <a:rPr lang="en-US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create GUI</a:t>
            </a:r>
            <a:r>
              <a:rPr lang="zh-TW" alt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following picture</a:t>
            </a:r>
            <a:endParaRPr lang="en-US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6997447" y="6520876"/>
            <a:ext cx="2146553" cy="31908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2" y="1082783"/>
            <a:ext cx="8187397" cy="55708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4167"/>
          </a:xfrm>
        </p:spPr>
        <p:txBody>
          <a:bodyPr/>
          <a:lstStyle/>
          <a:p>
            <a:r>
              <a:rPr lang="en-US" sz="2800" b="1" dirty="0"/>
              <a:t>1. Camera Calibration 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/>
              <a:t> 	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Jang</a:t>
            </a:r>
            <a:r>
              <a:rPr lang="en-US" altLang="zh-TW" sz="1800" dirty="0"/>
              <a:t>)</a:t>
            </a:r>
            <a:endParaRPr 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02" y="672444"/>
            <a:ext cx="7886699" cy="4351338"/>
          </a:xfrm>
        </p:spPr>
        <p:txBody>
          <a:bodyPr/>
          <a:lstStyle/>
          <a:p>
            <a:pPr marL="200025" indent="273844">
              <a:lnSpc>
                <a:spcPct val="100000"/>
              </a:lnSpc>
              <a:buNone/>
            </a:pPr>
            <a:r>
              <a:rPr lang="en-US" altLang="zh-TW" sz="2400" dirty="0"/>
              <a:t>1.1 Corner detection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 dirty="0"/>
              <a:t>1.2 Find the intrinsic matrix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 dirty="0"/>
              <a:t>1.3 Find the extrinsic matrix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 dirty="0"/>
              <a:t>1.4 Find the distortion matrix 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C74439-8574-456F-83F4-33B064B92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622" b="42545"/>
          <a:stretch/>
        </p:blipFill>
        <p:spPr>
          <a:xfrm>
            <a:off x="2036647" y="2726849"/>
            <a:ext cx="5487636" cy="3834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8DCBCB-F306-4AD5-A8E0-6CA434B289EC}"/>
              </a:ext>
            </a:extLst>
          </p:cNvPr>
          <p:cNvSpPr/>
          <p:nvPr/>
        </p:nvSpPr>
        <p:spPr>
          <a:xfrm>
            <a:off x="2506938" y="3695510"/>
            <a:ext cx="4927134" cy="2865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58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5434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1.1 Corner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etection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2263" y="539915"/>
            <a:ext cx="8842246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Find and draw the corners on the chessboard for each image.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button “1.1” to show the result.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 err="1"/>
              <a:t>OpenCV</a:t>
            </a:r>
            <a:r>
              <a:rPr lang="en-US" sz="2000" dirty="0"/>
              <a:t> Textbook Chapter 11 (p. 398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  <a:r>
              <a:rPr lang="zh-TW" altLang="en-US" sz="2000" dirty="0"/>
              <a:t> </a:t>
            </a:r>
            <a:r>
              <a:rPr lang="en-US" altLang="zh-TW" sz="2000" dirty="0"/>
              <a:t>p. 399</a:t>
            </a:r>
            <a:r>
              <a:rPr lang="en-US" sz="2000" dirty="0"/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2000" dirty="0" err="1"/>
              <a:t>cvShowImage</a:t>
            </a:r>
            <a:r>
              <a:rPr lang="en-US" altLang="zh-TW" sz="2000" dirty="0"/>
              <a:t>(…);</a:t>
            </a:r>
            <a:endParaRPr lang="en-US" sz="2000" dirty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FD206-4032-4545-B5CA-67A09F6B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22" b="42545"/>
          <a:stretch/>
        </p:blipFill>
        <p:spPr>
          <a:xfrm>
            <a:off x="12271" y="2987711"/>
            <a:ext cx="5487636" cy="38345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6640F2-0FCF-4486-8D32-8483D6227A2F}"/>
              </a:ext>
            </a:extLst>
          </p:cNvPr>
          <p:cNvSpPr/>
          <p:nvPr/>
        </p:nvSpPr>
        <p:spPr>
          <a:xfrm>
            <a:off x="914400" y="4425696"/>
            <a:ext cx="1709928" cy="667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 t="8134" r="368" b="6933"/>
          <a:stretch/>
        </p:blipFill>
        <p:spPr>
          <a:xfrm>
            <a:off x="3646752" y="2943312"/>
            <a:ext cx="5464985" cy="38789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9628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1.2 Find the Intrinsic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640834"/>
            <a:ext cx="8370907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images, 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intrinsic matrix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 2) Click button “1.2” and then show the result on the console 	 	window.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</a:t>
            </a:r>
            <a:endParaRPr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(P.398 ~ p.400)</a:t>
            </a: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4258725" y="1075458"/>
            <a:ext cx="2489982" cy="103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 descr="擷取.JPG"/>
          <p:cNvPicPr preferRelativeResize="0"/>
          <p:nvPr/>
        </p:nvPicPr>
        <p:blipFill rotWithShape="1">
          <a:blip r:embed="rId4">
            <a:alphaModFix/>
          </a:blip>
          <a:srcRect r="2905"/>
          <a:stretch/>
        </p:blipFill>
        <p:spPr>
          <a:xfrm>
            <a:off x="2489024" y="2765352"/>
            <a:ext cx="4585306" cy="9737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6A13-7362-4C04-8CA4-EDE960AF258F}"/>
              </a:ext>
            </a:extLst>
          </p:cNvPr>
          <p:cNvSpPr/>
          <p:nvPr/>
        </p:nvSpPr>
        <p:spPr>
          <a:xfrm>
            <a:off x="7074330" y="312122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AF929A-2C85-4F35-88A0-7F0881D781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4" t="13896" r="43622" b="44887"/>
          <a:stretch/>
        </p:blipFill>
        <p:spPr>
          <a:xfrm>
            <a:off x="2119334" y="4180298"/>
            <a:ext cx="4905332" cy="27053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D4356-835B-4D70-B50C-11A0A2C332FC}"/>
              </a:ext>
            </a:extLst>
          </p:cNvPr>
          <p:cNvSpPr/>
          <p:nvPr/>
        </p:nvSpPr>
        <p:spPr>
          <a:xfrm>
            <a:off x="2503382" y="5448786"/>
            <a:ext cx="1673352" cy="631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6276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1.3 Find the Extrinsic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603129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extrinsic matrix of the chessboard for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of the 15 images, respectively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“1.3”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Output format:</a:t>
            </a:r>
            <a:endParaRPr lang="en-US" altLang="zh-TW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11, </a:t>
            </a:r>
            <a:r>
              <a:rPr lang="en-US" altLang="zh-TW" sz="2000" dirty="0"/>
              <a:t>p.370~402 </a:t>
            </a:r>
            <a:endParaRPr lang="en-US"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438" y="1222568"/>
            <a:ext cx="2261732" cy="1014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 descr="擷取.JPG"/>
          <p:cNvPicPr preferRelativeResize="0"/>
          <p:nvPr/>
        </p:nvPicPr>
        <p:blipFill rotWithShape="1">
          <a:blip r:embed="rId4">
            <a:alphaModFix/>
          </a:blip>
          <a:srcRect t="6147" r="2838"/>
          <a:stretch/>
        </p:blipFill>
        <p:spPr>
          <a:xfrm>
            <a:off x="2357998" y="2882619"/>
            <a:ext cx="5033168" cy="9441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0A197-E7CB-4558-B723-32DC6C246427}"/>
              </a:ext>
            </a:extLst>
          </p:cNvPr>
          <p:cNvSpPr/>
          <p:nvPr/>
        </p:nvSpPr>
        <p:spPr>
          <a:xfrm>
            <a:off x="7391166" y="308370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9AE40-9AC9-4765-8260-982380DA09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83" t="21261" r="46428" b="49301"/>
          <a:stretch/>
        </p:blipFill>
        <p:spPr>
          <a:xfrm>
            <a:off x="5664010" y="4350223"/>
            <a:ext cx="2923560" cy="2361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1677F7-FFFE-41DA-8E92-D49A052D69B2}"/>
              </a:ext>
            </a:extLst>
          </p:cNvPr>
          <p:cNvSpPr/>
          <p:nvPr/>
        </p:nvSpPr>
        <p:spPr>
          <a:xfrm>
            <a:off x="936128" y="4350223"/>
            <a:ext cx="422240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(1) List of numbers: 1~15</a:t>
            </a:r>
          </a:p>
          <a:p>
            <a:r>
              <a:rPr lang="en-US" dirty="0"/>
              <a:t>(2) Select 1, then 1.bmp will be applied, and so 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F05A6C-F486-42ED-880A-C2F26E49A81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158534" y="4611833"/>
            <a:ext cx="1130754" cy="658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</TotalTime>
  <Words>1035</Words>
  <Application>Microsoft Office PowerPoint</Application>
  <PresentationFormat>如螢幕大小 (4:3)</PresentationFormat>
  <Paragraphs>211</Paragraphs>
  <Slides>17</Slides>
  <Notes>12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Office 佈景主題</vt:lpstr>
      <vt:lpstr>電腦視覺與深度學習 (Computer Vision and Deep Learning) Homework 1</vt:lpstr>
      <vt:lpstr>Notices (1/2)</vt:lpstr>
      <vt:lpstr>Notices (2/2)</vt:lpstr>
      <vt:lpstr>Grading </vt:lpstr>
      <vt:lpstr>0. Homework Format</vt:lpstr>
      <vt:lpstr>1. Camera Calibration       (出題：Jang)</vt:lpstr>
      <vt:lpstr>1.1 Corner Detection </vt:lpstr>
      <vt:lpstr>1.2 Find the Intrinsic Matrix </vt:lpstr>
      <vt:lpstr>1.3 Find the Extrinsic Matrix </vt:lpstr>
      <vt:lpstr>1.4 Find the Distortion Matrix </vt:lpstr>
      <vt:lpstr>2. Augmented Reality         (出題：Jang)</vt:lpstr>
      <vt:lpstr>3.1 Transforms: Rotation, Scaling, Translation (出題：YiYuan) ??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 王</cp:lastModifiedBy>
  <cp:revision>476</cp:revision>
  <dcterms:modified xsi:type="dcterms:W3CDTF">2019-10-24T03:41:04Z</dcterms:modified>
</cp:coreProperties>
</file>